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0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0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4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1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5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5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6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5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5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84486-3249-49F0-80D4-A27537575790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C0ABD-C7CB-4671-9C12-9F89BC90F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2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51473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>BÀI 10</a:t>
            </a:r>
            <a:br>
              <a:rPr lang="vi-VN" dirty="0" smtClean="0"/>
            </a:br>
            <a:r>
              <a:rPr lang="vi-VN" b="1" dirty="0">
                <a:ea typeface="Batang" panose="02030600000101010101" pitchFamily="18" charset="-127"/>
              </a:rPr>
              <a:t>TƯƠNG TÁC GEN VÀ TÁC ĐỘNG ĐA HIỆU CỦA 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3758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4040" y="1904002"/>
            <a:ext cx="8632371" cy="2197735"/>
          </a:xfrm>
        </p:spPr>
        <p:txBody>
          <a:bodyPr>
            <a:noAutofit/>
          </a:bodyPr>
          <a:lstStyle/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sz="4000" i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* </a:t>
            </a:r>
            <a:r>
              <a:rPr lang="pt-BR" sz="4000" b="1" i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Lưu ý: </a:t>
            </a:r>
            <a:r>
              <a:rPr lang="pt-BR" sz="4000" i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Tương tác gen và tác động đa hiệu của gen không phủ nhận mà chỉ mở rộng thêm học thuyết Menđen.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454" y="182084"/>
            <a:ext cx="8983014" cy="809589"/>
          </a:xfrm>
        </p:spPr>
        <p:txBody>
          <a:bodyPr/>
          <a:lstStyle/>
          <a:p>
            <a:r>
              <a:rPr lang="vi-VN" dirty="0" smtClean="0"/>
              <a:t>CỦNG CỐ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930" y="1207438"/>
            <a:ext cx="10515600" cy="487138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vi-VN" b="1" dirty="0">
                <a:latin typeface="+mj-lt"/>
              </a:rPr>
              <a:t>Câu </a:t>
            </a:r>
            <a:r>
              <a:rPr lang="vi-VN" b="1" dirty="0" smtClean="0">
                <a:latin typeface="+mj-lt"/>
              </a:rPr>
              <a:t>1.</a:t>
            </a:r>
            <a:r>
              <a:rPr lang="vi-VN" i="1" dirty="0" smtClean="0">
                <a:latin typeface="+mj-lt"/>
              </a:rPr>
              <a:t> </a:t>
            </a:r>
            <a:r>
              <a:rPr lang="es-MX" dirty="0" err="1">
                <a:latin typeface="+mj-lt"/>
              </a:rPr>
              <a:t>Tương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tác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bổ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sung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là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hiện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tượng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các</a:t>
            </a:r>
            <a:r>
              <a:rPr lang="es-MX" dirty="0">
                <a:latin typeface="+mj-lt"/>
              </a:rPr>
              <a:t> gen .......(1) </a:t>
            </a:r>
            <a:r>
              <a:rPr lang="es-MX" dirty="0" smtClean="0">
                <a:latin typeface="+mj-lt"/>
              </a:rPr>
              <a:t>..</a:t>
            </a:r>
            <a:r>
              <a:rPr lang="vi-VN" dirty="0" smtClean="0">
                <a:latin typeface="+mj-lt"/>
              </a:rPr>
              <a:t>............</a:t>
            </a:r>
            <a:r>
              <a:rPr lang="es-MX" dirty="0" smtClean="0">
                <a:latin typeface="+mj-lt"/>
              </a:rPr>
              <a:t>..... </a:t>
            </a:r>
            <a:r>
              <a:rPr lang="es-MX" dirty="0" err="1">
                <a:latin typeface="+mj-lt"/>
              </a:rPr>
              <a:t>khi</a:t>
            </a:r>
            <a:r>
              <a:rPr lang="es-MX" dirty="0">
                <a:latin typeface="+mj-lt"/>
              </a:rPr>
              <a:t> </a:t>
            </a:r>
            <a:r>
              <a:rPr lang="es-MX" dirty="0" err="1" smtClean="0">
                <a:latin typeface="+mj-lt"/>
              </a:rPr>
              <a:t>cùng</a:t>
            </a:r>
            <a:r>
              <a:rPr lang="es-MX" dirty="0" smtClean="0">
                <a:latin typeface="+mj-lt"/>
              </a:rPr>
              <a:t> </a:t>
            </a:r>
            <a:r>
              <a:rPr lang="es-MX" dirty="0" err="1">
                <a:latin typeface="+mj-lt"/>
              </a:rPr>
              <a:t>hiện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diện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trong</a:t>
            </a:r>
            <a:r>
              <a:rPr lang="es-MX" dirty="0">
                <a:latin typeface="+mj-lt"/>
              </a:rPr>
              <a:t> 1 </a:t>
            </a:r>
            <a:r>
              <a:rPr lang="es-MX" dirty="0" err="1">
                <a:latin typeface="+mj-lt"/>
              </a:rPr>
              <a:t>kiểu</a:t>
            </a:r>
            <a:r>
              <a:rPr lang="es-MX" dirty="0">
                <a:latin typeface="+mj-lt"/>
              </a:rPr>
              <a:t> gen </a:t>
            </a:r>
            <a:r>
              <a:rPr lang="es-MX" dirty="0" err="1">
                <a:latin typeface="+mj-lt"/>
              </a:rPr>
              <a:t>sẽ</a:t>
            </a:r>
            <a:r>
              <a:rPr lang="es-MX" dirty="0">
                <a:latin typeface="+mj-lt"/>
              </a:rPr>
              <a:t> </a:t>
            </a:r>
            <a:r>
              <a:rPr lang="es-MX" dirty="0" err="1">
                <a:latin typeface="+mj-lt"/>
              </a:rPr>
              <a:t>tạo</a:t>
            </a:r>
            <a:r>
              <a:rPr lang="es-MX" dirty="0">
                <a:latin typeface="+mj-lt"/>
              </a:rPr>
              <a:t> ..........(2</a:t>
            </a:r>
            <a:r>
              <a:rPr lang="es-MX" dirty="0" smtClean="0">
                <a:latin typeface="+mj-lt"/>
              </a:rPr>
              <a:t>).................</a:t>
            </a:r>
            <a:endParaRPr lang="vi-VN" dirty="0" smtClean="0">
              <a:latin typeface="+mj-lt"/>
            </a:endParaRPr>
          </a:p>
          <a:p>
            <a:pPr>
              <a:lnSpc>
                <a:spcPct val="100000"/>
              </a:lnSpc>
            </a:pPr>
            <a:endParaRPr lang="vi-VN" dirty="0">
              <a:latin typeface="+mj-lt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đa hiệu là hiện tượng: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Nhiều gen cùng tác động đến sự biểu hiện của nhiều tính trạng.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gen có thể tác động đến sự biểu hiện của nhiều tính trạng khác nhau.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Một gen có thể tác động đến sự biểu hiện của 1 hoặc 1 số  tính trạng.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Nhiều </a:t>
            </a:r>
            <a:r>
              <a:rPr lang="de-DE" dirty="0"/>
              <a:t>gen có thể tác động đến sự biểu hiện của 1 tính trạng.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3238" y="1128746"/>
            <a:ext cx="2034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34142" y="1590411"/>
            <a:ext cx="378638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83771" y="3749040"/>
            <a:ext cx="1031966" cy="5997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4771" y="1071154"/>
            <a:ext cx="10515600" cy="4962117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71500" algn="l"/>
              </a:tabLst>
            </a:pP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( A_B_ )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(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A_bb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(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aaB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_), (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aabb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s-MX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qủa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F</a:t>
            </a:r>
            <a:r>
              <a:rPr lang="es-MX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s-MX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t-BR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 đỏ :7 h.trắng.</a:t>
            </a:r>
            <a:r>
              <a:rPr lang="pt-BR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vi-VN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889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hoa đỏ :3 h.trắng.   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89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hoa đỏ:1 h trắng.  	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889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hoa đỏ :13 hoa trắng.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70216" y="365125"/>
            <a:ext cx="7983583" cy="706029"/>
          </a:xfrm>
        </p:spPr>
        <p:txBody>
          <a:bodyPr/>
          <a:lstStyle/>
          <a:p>
            <a:r>
              <a:rPr lang="vi-VN" dirty="0" smtClean="0"/>
              <a:t>CỦNG CỐ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99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247" y="257549"/>
            <a:ext cx="10515600" cy="1325563"/>
          </a:xfrm>
        </p:spPr>
        <p:txBody>
          <a:bodyPr/>
          <a:lstStyle/>
          <a:p>
            <a:r>
              <a:rPr lang="vi-VN" b="1" dirty="0">
                <a:ea typeface="Batang" panose="02030600000101010101" pitchFamily="18" charset="-127"/>
                <a:cs typeface="Calibri" panose="020F0502020204030204" pitchFamily="34" charset="0"/>
              </a:rPr>
              <a:t>I. TƯƠNG TÁC GEN: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335" y="1205059"/>
            <a:ext cx="10515600" cy="486821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vi-VN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* Tương tác gen là sự tác động qua lại giữa các gen trong quá trình hình thành 1 kiểu hình. Bao gồm:</a:t>
            </a:r>
            <a:endParaRPr lang="en-US" dirty="0" smtClean="0">
              <a:effectLst/>
              <a:latin typeface="+mj-lt"/>
            </a:endParaRPr>
          </a:p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vi-VN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+ Tương tác giữa 2 alen thuộc </a:t>
            </a:r>
            <a:r>
              <a:rPr lang="vi-VN" b="1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cùng 1 gen</a:t>
            </a:r>
            <a:r>
              <a:rPr lang="vi-VN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, theo kiểu: trội lặn hoàn toàn, trội lặn không hoàn toàn, đồng trội.</a:t>
            </a:r>
          </a:p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vi-VN" dirty="0" smtClean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VD: A quy định hoa đỏ trội hoàn hoàn a quy định trắng</a:t>
            </a:r>
          </a:p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vi-VN" dirty="0" smtClean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AA: hoa đỏ, Aa: hoa đỏ, aa hoa trắng</a:t>
            </a:r>
          </a:p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vi-VN" dirty="0" smtClean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VD</a:t>
            </a:r>
            <a:r>
              <a:rPr lang="vi-VN" dirty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:</a:t>
            </a:r>
            <a:r>
              <a:rPr lang="vi-VN" dirty="0" smtClean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vi-VN" dirty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A quy định hoa đỏ </a:t>
            </a:r>
            <a:r>
              <a:rPr lang="vi-VN" dirty="0" smtClean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trội không  </a:t>
            </a:r>
            <a:r>
              <a:rPr lang="vi-VN" dirty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hoàn hoàn a quy định trắng</a:t>
            </a:r>
          </a:p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vi-VN" dirty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AA: hoa đỏ, Aa: hoa </a:t>
            </a:r>
            <a:r>
              <a:rPr lang="vi-VN" dirty="0" smtClean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hồng, </a:t>
            </a:r>
            <a:r>
              <a:rPr lang="vi-VN" dirty="0"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aa hoa trắng</a:t>
            </a:r>
          </a:p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vi-VN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+ Tương tác giữa các alen thuộc </a:t>
            </a:r>
            <a:r>
              <a:rPr lang="vi-VN" b="1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các lôcut gen khác nhau</a:t>
            </a:r>
            <a:r>
              <a:rPr lang="vi-VN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 (thực ra các </a:t>
            </a:r>
            <a:r>
              <a:rPr lang="vi-VN" b="1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gen</a:t>
            </a:r>
            <a:r>
              <a:rPr lang="vi-VN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 trong tế bào </a:t>
            </a:r>
            <a:r>
              <a:rPr lang="vi-VN" b="1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không</a:t>
            </a:r>
            <a:r>
              <a:rPr lang="vi-VN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 tương tác trực tiếp với nhau mà chỉ có </a:t>
            </a:r>
            <a:r>
              <a:rPr lang="vi-VN" b="1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sản phẩm</a:t>
            </a:r>
            <a:r>
              <a:rPr lang="vi-VN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 của chúng </a:t>
            </a:r>
            <a:r>
              <a:rPr lang="vi-VN" b="1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tác động</a:t>
            </a:r>
            <a:r>
              <a:rPr lang="vi-VN" dirty="0" smtClean="0">
                <a:effectLst/>
                <a:latin typeface="+mj-lt"/>
                <a:ea typeface="Batang" panose="02030600000101010101" pitchFamily="18" charset="-127"/>
                <a:cs typeface="Calibri" panose="020F0502020204030204" pitchFamily="34" charset="0"/>
              </a:rPr>
              <a:t> qua lại để tạo nên kiểu hình). Bao gồm:</a:t>
            </a:r>
            <a:endParaRPr lang="en-US" dirty="0" smtClean="0">
              <a:effectLst/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711994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976" y="347196"/>
            <a:ext cx="10515600" cy="652306"/>
          </a:xfrm>
        </p:spPr>
        <p:txBody>
          <a:bodyPr>
            <a:normAutofit/>
          </a:bodyPr>
          <a:lstStyle/>
          <a:p>
            <a:r>
              <a:rPr lang="vi-VN" sz="3200" b="1" dirty="0">
                <a:ea typeface="Batang" panose="02030600000101010101" pitchFamily="18" charset="-127"/>
                <a:cs typeface="Calibri" panose="020F0502020204030204" pitchFamily="34" charset="0"/>
              </a:rPr>
              <a:t>1.</a:t>
            </a:r>
            <a:r>
              <a:rPr lang="vi-VN" sz="3200" dirty="0"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vi-VN" sz="3200" b="1" dirty="0">
                <a:ea typeface="Batang" panose="02030600000101010101" pitchFamily="18" charset="-127"/>
                <a:cs typeface="Calibri" panose="020F0502020204030204" pitchFamily="34" charset="0"/>
              </a:rPr>
              <a:t>Tương tác bổ sung :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153" y="1173852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vi-VN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a. Khái niệm:</a:t>
            </a:r>
            <a:r>
              <a:rPr lang="vi-VN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vi-VN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Tương tác bổ sung là hiện tượng các gen không alen khi cùng hiện diện trong cùng 1 KG sẽ tạo KH riêng biệt.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vi-VN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b. Thí nghiệm: </a:t>
            </a:r>
            <a:r>
              <a:rPr lang="vi-VN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vi-VN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	</a:t>
            </a:r>
            <a:r>
              <a:rPr lang="vi-VN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* Lai 2 thứ đậu thơm :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Pt/c     		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hoa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trắng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	           x 	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hoa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trắng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F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			             100%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hoa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đỏ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    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F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x F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	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hoa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đỏ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	x 	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hoa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đỏ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F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2 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≈                  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9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hoa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đỏ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: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7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hoa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trắng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5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927" y="51198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4572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en-US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* </a:t>
            </a:r>
            <a:r>
              <a:rPr lang="en-US" b="1" i="1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Nhận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b="1" i="1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xét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b="1" i="1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và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b="1" i="1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giải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b="1" i="1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thích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:</a:t>
            </a:r>
            <a:endParaRPr lang="en-US" dirty="0" smtClean="0">
              <a:effectLst/>
            </a:endParaRPr>
          </a:p>
          <a:p>
            <a:pPr marL="685800" indent="-457200" algn="just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F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2 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≈  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9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: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7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= </a:t>
            </a:r>
            <a:r>
              <a:rPr lang="en-US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16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tổ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hợp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endParaRPr lang="vi-VN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  <a:cs typeface="Calibri" panose="020F0502020204030204" pitchFamily="34" charset="0"/>
            </a:endParaRPr>
          </a:p>
          <a:p>
            <a:pPr marL="685800" indent="-457200" algn="just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→  F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dị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hợp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tử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về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2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cặp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gen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nằm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trên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2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cặp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NST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tương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đồng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khác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nhau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.</a:t>
            </a:r>
            <a:r>
              <a:rPr lang="vi-VN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Aa, Bb</a:t>
            </a: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- F</a:t>
            </a:r>
            <a:r>
              <a:rPr lang="en-US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2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với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16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tổ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hợp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nhưng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không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cho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tỉ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lệ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kiểu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hình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9:3:3:1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mà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là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9:7 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biến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dạng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của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9 : 3 : 3 : 1)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=&gt; màu hoa do </a:t>
            </a: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2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gen  không alen xác định. 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 + Có mặt đồng thời 2 gen trội A và B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(2 gen này có thể đã tạo ra các enzim khác nhau → các enzim ấy cùng tham gia vào 1 chuỗi phản ứng hóa sinh → tạo sắc tố đỏ ở cánh hoa)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→ hoa đỏ.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 + Có mặt 1 gen trội A hoặc B hay toàn gen lặn (aabb) → hoa trắng.</a:t>
            </a:r>
            <a:endParaRPr lang="en-US" dirty="0" smtClean="0"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Text Box 461"/>
          <p:cNvSpPr txBox="1">
            <a:spLocks noChangeArrowheads="1"/>
          </p:cNvSpPr>
          <p:nvPr/>
        </p:nvSpPr>
        <p:spPr bwMode="auto">
          <a:xfrm>
            <a:off x="1470337" y="4863319"/>
            <a:ext cx="836912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altLang="en-US" sz="2400" kern="0" dirty="0" smtClean="0">
                <a:solidFill>
                  <a:srgbClr val="000000"/>
                </a:solidFill>
              </a:rPr>
              <a:t>P: AaBb       		X        		AaBb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kumimoji="0" lang="vi-V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G:</a:t>
            </a:r>
            <a:r>
              <a:rPr kumimoji="0" lang="vi-VN" alt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AB, Ab, Ab, ab	</a:t>
            </a:r>
            <a:r>
              <a:rPr lang="vi-VN" altLang="en-US" sz="2400" kern="0" dirty="0">
                <a:solidFill>
                  <a:srgbClr val="000000"/>
                </a:solidFill>
              </a:rPr>
              <a:t>	 AB, Ab, Ab, </a:t>
            </a:r>
            <a:r>
              <a:rPr lang="vi-VN" altLang="en-US" sz="2400" kern="0" dirty="0" smtClean="0">
                <a:solidFill>
                  <a:srgbClr val="000000"/>
                </a:solidFill>
              </a:rPr>
              <a:t>ab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kumimoji="0" lang="vi-V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F:</a:t>
            </a:r>
            <a:r>
              <a:rPr kumimoji="0" lang="vi-VN" alt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9A-B-      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: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  3A-bb       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: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  3aaB-       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: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   1aabb</a:t>
            </a:r>
          </a:p>
        </p:txBody>
      </p:sp>
    </p:spTree>
    <p:extLst>
      <p:ext uri="{BB962C8B-B14F-4D97-AF65-F5344CB8AC3E}">
        <p14:creationId xmlns:p14="http://schemas.microsoft.com/office/powerpoint/2010/main" val="92231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861" y="339532"/>
            <a:ext cx="10515600" cy="5515701"/>
          </a:xfrm>
        </p:spPr>
        <p:txBody>
          <a:bodyPr>
            <a:normAutofit/>
          </a:bodyPr>
          <a:lstStyle/>
          <a:p>
            <a:pPr marL="4572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* Sơ đồ lai: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Pt/c     hoa trắng 	</a:t>
            </a:r>
            <a:r>
              <a:rPr lang="pt-BR" u="sng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(AAbb)</a:t>
            </a:r>
            <a:r>
              <a:rPr lang="pt-BR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         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x 	hoa trắng </a:t>
            </a:r>
            <a:r>
              <a:rPr lang="pt-BR" u="sng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(aaBB)</a:t>
            </a:r>
            <a:endParaRPr lang="en-US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vi-VN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F</a:t>
            </a:r>
            <a:r>
              <a:rPr lang="pt-BR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	</a:t>
            </a:r>
            <a:r>
              <a:rPr lang="vi-VN" dirty="0" smtClean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KG:   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  </a:t>
            </a:r>
            <a:r>
              <a:rPr lang="vi-VN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vi-VN" dirty="0" smtClean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	KH: 		</a:t>
            </a:r>
            <a:endParaRPr lang="vi-VN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F</a:t>
            </a:r>
            <a:r>
              <a:rPr lang="pt-BR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x F</a:t>
            </a:r>
            <a:r>
              <a:rPr lang="pt-BR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	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hoa đỏ	</a:t>
            </a:r>
            <a:r>
              <a:rPr lang="pt-BR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(</a:t>
            </a:r>
            <a:r>
              <a:rPr lang="pt-BR" u="sng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AaBb)</a:t>
            </a:r>
            <a:r>
              <a:rPr lang="pt-BR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		x 	hoa đỏ </a:t>
            </a:r>
            <a:r>
              <a:rPr lang="pt-BR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(</a:t>
            </a:r>
            <a:r>
              <a:rPr lang="pt-BR" u="sng" dirty="0" smtClean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AaBb)</a:t>
            </a:r>
            <a:endParaRPr lang="vi-VN" dirty="0" smtClean="0"/>
          </a:p>
          <a:p>
            <a:pPr indent="0" algn="just">
              <a:lnSpc>
                <a:spcPct val="100000"/>
              </a:lnSpc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F</a:t>
            </a:r>
            <a:r>
              <a:rPr lang="pt-BR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2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≈ </a:t>
            </a:r>
            <a:endParaRPr lang="vi-VN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  <a:cs typeface="Calibri" panose="020F0502020204030204" pitchFamily="34" charset="0"/>
            </a:endParaRPr>
          </a:p>
          <a:p>
            <a:pPr indent="0">
              <a:lnSpc>
                <a:spcPct val="100000"/>
              </a:lnSpc>
              <a:buNone/>
            </a:pP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9 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</a:t>
            </a:r>
            <a:r>
              <a:rPr lang="vi-VN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-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B</a:t>
            </a:r>
            <a:r>
              <a:rPr lang="vi-VN" u="sng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-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(h.đỏ) :  </a:t>
            </a: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3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</a:t>
            </a:r>
            <a:r>
              <a:rPr lang="vi-VN" u="sng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-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bb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(h.trắng)  : </a:t>
            </a: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3 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aaB</a:t>
            </a:r>
            <a:r>
              <a:rPr lang="vi-VN" u="sng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-</a:t>
            </a:r>
            <a:r>
              <a:rPr lang="en-US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(h.trắng)  : </a:t>
            </a: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aabb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(h.trắng)  </a:t>
            </a:r>
            <a:endParaRPr lang="en-US" dirty="0" smtClean="0">
              <a:effectLst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 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KH:    9 đỏ: 7 trắng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34871" y="1371600"/>
            <a:ext cx="1479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(</a:t>
            </a:r>
            <a:r>
              <a:rPr lang="pt-BR" sz="2800" u="sng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AaBb)</a:t>
            </a:r>
            <a:r>
              <a:rPr lang="pt-BR" sz="2800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34871" y="1999323"/>
            <a:ext cx="2756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100% hoa đỏ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459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1894" y="343451"/>
            <a:ext cx="10515600" cy="575401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2. Tương tác cộng gộp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918852"/>
            <a:ext cx="10515600" cy="2515659"/>
          </a:xfrm>
        </p:spPr>
        <p:txBody>
          <a:bodyPr>
            <a:normAutofit/>
          </a:bodyPr>
          <a:lstStyle/>
          <a:p>
            <a:pPr marL="2667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a. Khái niệm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Khi các alen </a:t>
            </a: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trội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thuộc hai hay nhiều locut gen 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tương tác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với nhau theo kiểu mỗi alen </a:t>
            </a: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trội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(bất kể thuộc lôcut nào) đều làm 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tăng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sự biểu hiện của 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kiểu hình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lên một chút ít → tương tác cộng gộp.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b="1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b. Ví dụ: 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1001" y="2911180"/>
            <a:ext cx="5414225" cy="36004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2933" y="3616313"/>
            <a:ext cx="48295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Ví dụ 1: </a:t>
            </a:r>
            <a:r>
              <a:rPr lang="pt-BR" sz="28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Màu da người do ít nhất 3 gen (A, B và D) quy định theo kiểu tương tác cộng gộp</a:t>
            </a:r>
            <a:r>
              <a:rPr lang="vi-VN" sz="2800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.Cả 3 gen cùng quy định tổng hợp sắc tố melanin ở da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051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965" y="3563109"/>
            <a:ext cx="9546772" cy="2863941"/>
          </a:xfrm>
        </p:spPr>
        <p:txBody>
          <a:bodyPr/>
          <a:lstStyle/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SĐL :  P</a:t>
            </a:r>
            <a:r>
              <a:rPr lang="pt-BR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TC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   AABBDD (da đen )	 x  	aabbdd (da trắng)</a:t>
            </a:r>
            <a:endParaRPr lang="en-US" dirty="0" smtClean="0">
              <a:effectLst/>
            </a:endParaRPr>
          </a:p>
          <a:p>
            <a:pPr marL="4572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F</a:t>
            </a:r>
            <a:r>
              <a:rPr lang="pt-BR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:		 </a:t>
            </a:r>
            <a:endParaRPr lang="vi-VN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  <a:cs typeface="Calibri" panose="020F0502020204030204" pitchFamily="34" charset="0"/>
            </a:endParaRPr>
          </a:p>
          <a:p>
            <a:pPr marL="4572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F</a:t>
            </a:r>
            <a:r>
              <a:rPr lang="pt-BR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x F1: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		AaBbDd            x        AaBbDd</a:t>
            </a:r>
            <a:endParaRPr lang="en-US" dirty="0" smtClean="0">
              <a:effectLst/>
            </a:endParaRPr>
          </a:p>
          <a:p>
            <a:pPr marL="45720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F</a:t>
            </a:r>
            <a:r>
              <a:rPr lang="pt-BR" baseline="-25000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2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: có</a:t>
            </a:r>
            <a:r>
              <a:rPr lang="vi-VN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.........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tổ hợp. Xác suất để có 1 người con không có alen trội (aabbdd ): da trắng nhất chiếm</a:t>
            </a:r>
            <a:r>
              <a:rPr lang="vi-VN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..................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5059" y="0"/>
            <a:ext cx="3153852" cy="31042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7363" y="271298"/>
            <a:ext cx="802397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</a:pPr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+ KG có 1 alen trội (A hoặc B hoặc D</a:t>
            </a:r>
            <a:r>
              <a:rPr lang="pt-BR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→ </a:t>
            </a:r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da có một ít sắc tố mêlanin.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>
              <a:spcBef>
                <a:spcPts val="1000"/>
              </a:spcBef>
            </a:pPr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+ KG có càng nhiều alen trội 	</a:t>
            </a:r>
            <a:r>
              <a:rPr lang="pt-BR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→ da càng đậm màu.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>
              <a:spcBef>
                <a:spcPts val="1000"/>
              </a:spcBef>
            </a:pPr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+ KG có 6 alen trội (AABBDD</a:t>
            </a:r>
            <a:r>
              <a:rPr lang="pt-BR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)→ 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...........................</a:t>
            </a:r>
          </a:p>
          <a:p>
            <a:pPr marL="228600" lvl="0">
              <a:spcBef>
                <a:spcPts val="1000"/>
              </a:spcBef>
            </a:pPr>
            <a:r>
              <a:rPr lang="pt-BR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+ </a:t>
            </a:r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KG không chứa alen trội  nào (aabbdd</a:t>
            </a:r>
            <a:r>
              <a:rPr lang="pt-BR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 </a:t>
            </a:r>
            <a:r>
              <a:rPr lang="pt-BR" sz="2800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→ da có </a:t>
            </a:r>
            <a:r>
              <a:rPr lang="pt-BR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màu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.......................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7981" y="1789637"/>
            <a:ext cx="287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>
              <a:spcBef>
                <a:spcPts val="1000"/>
              </a:spcBef>
            </a:pPr>
            <a:r>
              <a:rPr lang="pt-BR" sz="2800" b="1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da </a:t>
            </a:r>
            <a:r>
              <a:rPr lang="pt-BR" sz="2800" b="1" u="sng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đen nhất</a:t>
            </a:r>
            <a:r>
              <a:rPr lang="pt-BR" sz="2800" b="1" dirty="0">
                <a:solidFill>
                  <a:prstClr val="black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1584" y="2753552"/>
            <a:ext cx="1903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BR" sz="2800" b="1" u="sng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trắng nhất</a:t>
            </a:r>
            <a:r>
              <a:rPr lang="pt-BR" sz="28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19489" y="4135783"/>
            <a:ext cx="3059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AaBbDd (nâu đen</a:t>
            </a:r>
            <a:r>
              <a:rPr lang="pt-BR" sz="2800" dirty="0" smtClean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)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930591" y="5184654"/>
            <a:ext cx="820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64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723530" y="5540393"/>
            <a:ext cx="1344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1/64</a:t>
            </a:r>
            <a:r>
              <a:rPr lang="pt-BR" sz="2800" b="1" dirty="0"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56282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7991" y="207368"/>
            <a:ext cx="10515600" cy="435133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*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Tính trạng số lượng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: tính trạng do nhiều gen qui định theo kiểu tương tác cộng gộp và chịu ảnh hưởng nhiều bởi môi trường; những tính trạng số lượng thường là những tính trạng như năng suất (sản lượng trứng, sản lượng sữa...)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Xét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cặp gen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phân li độc lập cùng tác động lên 1 tính trạng → F</a:t>
            </a:r>
            <a:r>
              <a:rPr lang="pt-B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ỉ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lệ kiểu hình là những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biến dạng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ỉ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lệ  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A-B-   : 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A-bb    :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aaB-     : 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aabb)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781124"/>
              </p:ext>
            </p:extLst>
          </p:nvPr>
        </p:nvGraphicFramePr>
        <p:xfrm>
          <a:off x="1685364" y="3351482"/>
          <a:ext cx="9856565" cy="337921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10316"/>
                <a:gridCol w="3699834"/>
                <a:gridCol w="3646415"/>
              </a:tblGrid>
              <a:tr h="6375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Tỉ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lệ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F</a:t>
                      </a:r>
                      <a:r>
                        <a:rPr lang="en-US" sz="2400" b="1" baseline="-25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(F</a:t>
                      </a:r>
                      <a:r>
                        <a:rPr lang="en-US" sz="2400" b="1" baseline="-25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x F</a:t>
                      </a:r>
                      <a:r>
                        <a:rPr lang="en-US" sz="2400" b="1" baseline="-25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Kiểu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tương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tác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Tỉ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lệ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US" sz="2400" b="1" baseline="-250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(F</a:t>
                      </a:r>
                      <a:r>
                        <a:rPr lang="en-US" sz="2400" b="1" baseline="-25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lai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phân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tích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326"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9 : 7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Tương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tác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bổ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sung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1: 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326"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9 : 6 : 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1 : 2 : 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326"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9 : 3 : 3 : 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1 : 1 : 1 :1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326"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1 : 4 : 6 : 4 : 1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   Tương tác cộng gộp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1 : 2 : 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326"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15 : 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3: 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26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61555" y="181649"/>
            <a:ext cx="10515600" cy="146621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II. TÁC ĐỘNG ĐA HIỆU CỦA GEN: </a:t>
            </a:r>
            <a:endParaRPr lang="en-US" dirty="0" smtClean="0">
              <a:effectLst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pt-BR" b="1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Khái niệm: 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tác động đa hiệu của gen là hiện tượng 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1 gen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có thể tác động đến sự biểu hiện của </a:t>
            </a:r>
            <a:r>
              <a:rPr lang="pt-BR" u="sng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nhiều tính trạng</a:t>
            </a:r>
            <a:r>
              <a:rPr lang="pt-BR" dirty="0" smtClean="0"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Calibri" panose="020F0502020204030204" pitchFamily="34" charset="0"/>
              </a:rPr>
              <a:t> khác nhau.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9865" y="3105098"/>
            <a:ext cx="7078981" cy="37098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1515" y="1726071"/>
            <a:ext cx="1733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Gen HbA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108621" y="1690433"/>
            <a:ext cx="1924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Gen HbS</a:t>
            </a:r>
            <a:endParaRPr lang="en-US" sz="2800" dirty="0">
              <a:latin typeface="+mj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32366" y="2285998"/>
            <a:ext cx="4049485" cy="40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6394" y="1763275"/>
            <a:ext cx="3252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A-T bị thay bằng G-X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6903" y="2490815"/>
            <a:ext cx="4376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glutamic bị thay bằng aa valin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3406" y="2249291"/>
            <a:ext cx="2042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Hồng cầu hình đĩa lõm 2 mặt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31431" y="2470874"/>
            <a:ext cx="3254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 cầu hình đĩa liềm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633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</TotalTime>
  <Words>978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Batang</vt:lpstr>
      <vt:lpstr>Arial</vt:lpstr>
      <vt:lpstr>Calibri</vt:lpstr>
      <vt:lpstr>Calibri Light</vt:lpstr>
      <vt:lpstr>Times New Roman</vt:lpstr>
      <vt:lpstr>Office Theme</vt:lpstr>
      <vt:lpstr>BÀI 10 TƯƠNG TÁC GEN VÀ TÁC ĐỘNG ĐA HIỆU CỦA GEN</vt:lpstr>
      <vt:lpstr>I. TƯƠNG TÁC GEN: </vt:lpstr>
      <vt:lpstr>1. Tương tác bổ sung : </vt:lpstr>
      <vt:lpstr>PowerPoint Presentation</vt:lpstr>
      <vt:lpstr>PowerPoint Presentation</vt:lpstr>
      <vt:lpstr>2. Tương tác cộng gộp</vt:lpstr>
      <vt:lpstr>PowerPoint Presentation</vt:lpstr>
      <vt:lpstr>PowerPoint Presentation</vt:lpstr>
      <vt:lpstr>PowerPoint Presentation</vt:lpstr>
      <vt:lpstr>PowerPoint Presentation</vt:lpstr>
      <vt:lpstr>CỦNG CỐ</vt:lpstr>
      <vt:lpstr>CỦNG CỐ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10 TƯƠNG TÁC GEN VÀ TÁC ĐỘNG ĐA HIỆU CỦA GEN</dc:title>
  <dc:creator>Microsoft account</dc:creator>
  <cp:lastModifiedBy>Microsoft account</cp:lastModifiedBy>
  <cp:revision>5</cp:revision>
  <dcterms:created xsi:type="dcterms:W3CDTF">2021-10-05T10:20:53Z</dcterms:created>
  <dcterms:modified xsi:type="dcterms:W3CDTF">2021-10-06T13:18:02Z</dcterms:modified>
</cp:coreProperties>
</file>